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gif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a4f58a58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a4f58a58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a4f58a58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a4f58a58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a4f58a58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fa4f58a58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a4f58a58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fa4f58a58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fa4f58a58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fa4f58a58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a4f58a58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a4f58a58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a4f58a582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a4f58a582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a4f58a582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a4f58a582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a4f58a582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a4f58a582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a4f58a582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fa4f58a582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a4f58a582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a4f58a582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a4f58a582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a4f58a582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a49a3bc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a49a3bc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a4f58a582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a4f58a582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fa4f58a582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fa4f58a582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a4f58a582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fa4f58a582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a4f58a582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a4f58a582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fa790fed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fa790fed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fa4f58a582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fa4f58a582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fa4f58a582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fa4f58a582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a4f58a58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fa4f58a58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a4f58a582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a4f58a582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a4f58a582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a4f58a582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a4f58a582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a4f58a582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a4f58a58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a4f58a58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a4f58a58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a4f58a58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hub.com/armit13/Task-Scheduling-Using-PSO-Algorithm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5191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81"/>
              <a:buFont typeface="Arial"/>
              <a:buNone/>
            </a:pPr>
            <a:r>
              <a:rPr lang="en-GB" sz="4300"/>
              <a:t>Task Scheduling using</a:t>
            </a:r>
            <a:endParaRPr sz="4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581"/>
              <a:buFont typeface="Arial"/>
              <a:buNone/>
            </a:pPr>
            <a:r>
              <a:rPr lang="en-GB" sz="4300"/>
              <a:t>Particle Swarm</a:t>
            </a:r>
            <a:endParaRPr sz="4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/>
              <a:t>Optimization Algorithm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959250" y="2847475"/>
            <a:ext cx="45291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Group members:-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Abhinav Rawat (0801EC181003)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Armit Singh Makhija (0801CS181014)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Gurpreet Singh (0801CS181028)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Keshav Singi (0801CS181031)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Ritik Gandhi (0801CS181066)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5852975" y="2847475"/>
            <a:ext cx="279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Submitted to:-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latin typeface="Times New Roman"/>
                <a:ea typeface="Times New Roman"/>
                <a:cs typeface="Times New Roman"/>
                <a:sym typeface="Times New Roman"/>
              </a:rPr>
              <a:t>Dr. Sonika Shrivastava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0" y="661263"/>
            <a:ext cx="627369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425" y="673062"/>
            <a:ext cx="5063150" cy="37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Advantages of PSO	</a:t>
            </a:r>
            <a:endParaRPr/>
          </a:p>
        </p:txBody>
      </p:sp>
      <p:sp>
        <p:nvSpPr>
          <p:cNvPr id="144" name="Google Shape;14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Insensitive to scaling of design variables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Simple implementation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Easily parallelized for concurrent processing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Derivative free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Very few algorithm parameters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Very efficient global search algorithm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dk1"/>
                </a:solidFill>
              </a:rPr>
              <a:t>Disadvantages of PSO	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Tendency to a fast and premature convergence in mid optimum points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Slow convergence in refined search stage (weak local search ability)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0"/>
          <p:cNvSpPr txBox="1"/>
          <p:nvPr>
            <p:ph type="title"/>
          </p:nvPr>
        </p:nvSpPr>
        <p:spPr>
          <a:xfrm>
            <a:off x="311700" y="1425225"/>
            <a:ext cx="8520600" cy="16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40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4020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 b="1" sz="40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2875"/>
            <a:ext cx="8795151" cy="483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92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88" y="152400"/>
            <a:ext cx="86344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0587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075" y="152400"/>
            <a:ext cx="781170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275" y="205975"/>
            <a:ext cx="3576895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3220" y="152400"/>
            <a:ext cx="391782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0942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8"/>
          <p:cNvSpPr txBox="1"/>
          <p:nvPr>
            <p:ph type="title"/>
          </p:nvPr>
        </p:nvSpPr>
        <p:spPr>
          <a:xfrm>
            <a:off x="311700" y="445025"/>
            <a:ext cx="8520600" cy="9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Github Repository for Source code and Steps of Installation</a:t>
            </a:r>
            <a:endParaRPr/>
          </a:p>
        </p:txBody>
      </p:sp>
      <p:sp>
        <p:nvSpPr>
          <p:cNvPr id="191" name="Google Shape;191;p38"/>
          <p:cNvSpPr txBox="1"/>
          <p:nvPr>
            <p:ph idx="1" type="body"/>
          </p:nvPr>
        </p:nvSpPr>
        <p:spPr>
          <a:xfrm>
            <a:off x="311700" y="1457325"/>
            <a:ext cx="8520600" cy="31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700" u="sng">
                <a:solidFill>
                  <a:srgbClr val="3367D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https://github.com/armit13/Task-Scheduling-Using-PSO-Algorithm</a:t>
            </a:r>
            <a:endParaRPr sz="25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375" y="928688"/>
            <a:ext cx="3095625" cy="328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>
                <a:solidFill>
                  <a:srgbClr val="996633"/>
                </a:solidFill>
              </a:rPr>
              <a:t>The basic idea</a:t>
            </a:r>
            <a:endParaRPr/>
          </a:p>
        </p:txBody>
      </p:sp>
      <p:sp>
        <p:nvSpPr>
          <p:cNvPr id="69" name="Google Shape;69;p15"/>
          <p:cNvSpPr txBox="1"/>
          <p:nvPr/>
        </p:nvSpPr>
        <p:spPr>
          <a:xfrm>
            <a:off x="311700" y="1478000"/>
            <a:ext cx="8520600" cy="30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402000"/>
              </a:buClr>
              <a:buSzPts val="2800"/>
              <a:buChar char="●"/>
            </a:pPr>
            <a:r>
              <a:rPr lang="en-GB" sz="2800">
                <a:solidFill>
                  <a:srgbClr val="402000"/>
                </a:solidFill>
              </a:rPr>
              <a:t>Each particle is searching for the optimum</a:t>
            </a:r>
            <a:endParaRPr sz="2800">
              <a:solidFill>
                <a:srgbClr val="402000"/>
              </a:solidFill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2000"/>
              </a:buClr>
              <a:buSzPts val="2800"/>
              <a:buChar char="●"/>
            </a:pPr>
            <a:r>
              <a:rPr lang="en-GB" sz="2800">
                <a:solidFill>
                  <a:srgbClr val="402000"/>
                </a:solidFill>
              </a:rPr>
              <a:t>Each particle is </a:t>
            </a:r>
            <a:r>
              <a:rPr i="1" lang="en-GB" sz="2800">
                <a:solidFill>
                  <a:srgbClr val="402000"/>
                </a:solidFill>
              </a:rPr>
              <a:t>moving </a:t>
            </a:r>
            <a:r>
              <a:rPr lang="en-GB" sz="2800">
                <a:solidFill>
                  <a:srgbClr val="402000"/>
                </a:solidFill>
              </a:rPr>
              <a:t>and hence has a </a:t>
            </a:r>
            <a:r>
              <a:rPr i="1" lang="en-GB" sz="2800">
                <a:solidFill>
                  <a:srgbClr val="402000"/>
                </a:solidFill>
              </a:rPr>
              <a:t>velocity</a:t>
            </a:r>
            <a:r>
              <a:rPr lang="en-GB" sz="2800">
                <a:solidFill>
                  <a:srgbClr val="402000"/>
                </a:solidFill>
              </a:rPr>
              <a:t>.</a:t>
            </a:r>
            <a:endParaRPr sz="2800">
              <a:solidFill>
                <a:srgbClr val="402000"/>
              </a:solidFill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2000"/>
              </a:buClr>
              <a:buSzPts val="2800"/>
              <a:buChar char="●"/>
            </a:pPr>
            <a:r>
              <a:rPr lang="en-GB" sz="2800">
                <a:solidFill>
                  <a:srgbClr val="402000"/>
                </a:solidFill>
              </a:rPr>
              <a:t>Each particle remembers the position it was in where it had its best result so far (its </a:t>
            </a:r>
            <a:r>
              <a:rPr i="1" lang="en-GB" sz="2800">
                <a:solidFill>
                  <a:srgbClr val="402000"/>
                </a:solidFill>
              </a:rPr>
              <a:t>personal best</a:t>
            </a:r>
            <a:r>
              <a:rPr lang="en-GB" sz="2800">
                <a:solidFill>
                  <a:srgbClr val="402000"/>
                </a:solidFill>
              </a:rPr>
              <a:t>)</a:t>
            </a:r>
            <a:endParaRPr sz="2800">
              <a:solidFill>
                <a:srgbClr val="402000"/>
              </a:solidFill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D3333"/>
              </a:buClr>
              <a:buSzPts val="2400"/>
              <a:buChar char="●"/>
            </a:pPr>
            <a:r>
              <a:rPr i="1" lang="en-GB" sz="2400">
                <a:solidFill>
                  <a:srgbClr val="CD3333"/>
                </a:solidFill>
              </a:rPr>
              <a:t>But this would not be much good on its own; particles need help in figuring out where to search.</a:t>
            </a:r>
            <a:endParaRPr i="1" sz="2400">
              <a:solidFill>
                <a:srgbClr val="CD333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314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>
                <a:solidFill>
                  <a:srgbClr val="996633"/>
                </a:solidFill>
              </a:rPr>
              <a:t>The basic idea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3594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02000"/>
              </a:buClr>
              <a:buSzPts val="2400"/>
              <a:buChar char="●"/>
            </a:pPr>
            <a:r>
              <a:rPr lang="en-GB" sz="2400">
                <a:solidFill>
                  <a:srgbClr val="402000"/>
                </a:solidFill>
              </a:rPr>
              <a:t>The particles in the swarm </a:t>
            </a:r>
            <a:r>
              <a:rPr i="1" lang="en-GB" sz="2400">
                <a:solidFill>
                  <a:srgbClr val="402000"/>
                </a:solidFill>
              </a:rPr>
              <a:t>co-operate</a:t>
            </a:r>
            <a:r>
              <a:rPr lang="en-GB" sz="2400">
                <a:solidFill>
                  <a:srgbClr val="402000"/>
                </a:solidFill>
              </a:rPr>
              <a:t>. They exchange information about what they’ve discovered in the places they have visited</a:t>
            </a:r>
            <a:endParaRPr sz="2400">
              <a:solidFill>
                <a:srgbClr val="402000"/>
              </a:solidFill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2000"/>
              </a:buClr>
              <a:buSzPts val="2400"/>
              <a:buChar char="●"/>
            </a:pPr>
            <a:r>
              <a:rPr lang="en-GB" sz="2400">
                <a:solidFill>
                  <a:srgbClr val="402000"/>
                </a:solidFill>
              </a:rPr>
              <a:t>The </a:t>
            </a:r>
            <a:r>
              <a:rPr lang="en-GB" sz="2400">
                <a:solidFill>
                  <a:srgbClr val="402000"/>
                </a:solidFill>
              </a:rPr>
              <a:t>cooperation</a:t>
            </a:r>
            <a:r>
              <a:rPr lang="en-GB" sz="2400">
                <a:solidFill>
                  <a:srgbClr val="402000"/>
                </a:solidFill>
              </a:rPr>
              <a:t> is very simple. In basic PSO  it is like this:</a:t>
            </a:r>
            <a:endParaRPr sz="2400">
              <a:solidFill>
                <a:srgbClr val="402000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lang="en-GB" sz="2000">
                <a:solidFill>
                  <a:srgbClr val="402000"/>
                </a:solidFill>
              </a:rPr>
              <a:t>  A particle has a </a:t>
            </a:r>
            <a:r>
              <a:rPr i="1" lang="en-GB" sz="2000">
                <a:solidFill>
                  <a:srgbClr val="402000"/>
                </a:solidFill>
              </a:rPr>
              <a:t>neighbourhood</a:t>
            </a:r>
            <a:r>
              <a:rPr lang="en-GB" sz="2000">
                <a:solidFill>
                  <a:srgbClr val="402000"/>
                </a:solidFill>
              </a:rPr>
              <a:t> associated with it.</a:t>
            </a:r>
            <a:endParaRPr sz="2000">
              <a:solidFill>
                <a:srgbClr val="402000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lang="en-GB" sz="2000">
                <a:solidFill>
                  <a:srgbClr val="402000"/>
                </a:solidFill>
              </a:rPr>
              <a:t>  A particle knows the fitnesses of those in its neighbourhood, and uses the </a:t>
            </a:r>
            <a:r>
              <a:rPr i="1" lang="en-GB" sz="2000">
                <a:solidFill>
                  <a:srgbClr val="402000"/>
                </a:solidFill>
              </a:rPr>
              <a:t>position</a:t>
            </a:r>
            <a:r>
              <a:rPr lang="en-GB" sz="2000">
                <a:solidFill>
                  <a:srgbClr val="402000"/>
                </a:solidFill>
              </a:rPr>
              <a:t> of the one with best fitness.</a:t>
            </a:r>
            <a:endParaRPr sz="2000">
              <a:solidFill>
                <a:srgbClr val="402000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lang="en-GB" sz="2000">
                <a:solidFill>
                  <a:srgbClr val="402000"/>
                </a:solidFill>
              </a:rPr>
              <a:t>This position is simply used to adjust the particle’s velocity </a:t>
            </a:r>
            <a:endParaRPr sz="2000">
              <a:solidFill>
                <a:srgbClr val="402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21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>
                <a:solidFill>
                  <a:srgbClr val="996633"/>
                </a:solidFill>
              </a:rPr>
              <a:t>What a particle does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93065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402000"/>
              </a:buClr>
              <a:buSzPct val="100000"/>
              <a:buChar char="●"/>
            </a:pPr>
            <a:r>
              <a:rPr lang="en-GB" sz="2800">
                <a:solidFill>
                  <a:srgbClr val="402000"/>
                </a:solidFill>
              </a:rPr>
              <a:t>In each timestep, a particle has to move to a new position. It does this by adjusting its </a:t>
            </a:r>
            <a:r>
              <a:rPr i="1" lang="en-GB" sz="2800">
                <a:solidFill>
                  <a:srgbClr val="402000"/>
                </a:solidFill>
              </a:rPr>
              <a:t>velocity</a:t>
            </a:r>
            <a:r>
              <a:rPr lang="en-GB" sz="2800">
                <a:solidFill>
                  <a:srgbClr val="402000"/>
                </a:solidFill>
              </a:rPr>
              <a:t>. </a:t>
            </a:r>
            <a:endParaRPr sz="2800">
              <a:solidFill>
                <a:srgbClr val="402000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i="1" lang="en-GB" sz="2000">
                <a:solidFill>
                  <a:srgbClr val="CD3333"/>
                </a:solidFill>
              </a:rPr>
              <a:t>The adjustment is essentially this:</a:t>
            </a:r>
            <a:endParaRPr i="1" sz="2000">
              <a:solidFill>
                <a:srgbClr val="CD3333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i="1" lang="en-GB" sz="2000">
                <a:solidFill>
                  <a:srgbClr val="CD3333"/>
                </a:solidFill>
              </a:rPr>
              <a:t>The current velocity  PLUS</a:t>
            </a:r>
            <a:endParaRPr i="1" sz="2000">
              <a:solidFill>
                <a:srgbClr val="CD3333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i="1" lang="en-GB" sz="2000">
                <a:solidFill>
                  <a:srgbClr val="CD3333"/>
                </a:solidFill>
              </a:rPr>
              <a:t> A weighted random portion in the direction of its personal best PLUS</a:t>
            </a:r>
            <a:endParaRPr i="1" sz="2000">
              <a:solidFill>
                <a:srgbClr val="CD3333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CE9964"/>
                </a:solidFill>
              </a:rPr>
              <a:t>–</a:t>
            </a:r>
            <a:r>
              <a:rPr i="1" lang="en-GB" sz="2000">
                <a:solidFill>
                  <a:srgbClr val="CD3333"/>
                </a:solidFill>
              </a:rPr>
              <a:t>A weighted random portion in the direction of the neighbourhood best.</a:t>
            </a:r>
            <a:endParaRPr i="1" sz="2000">
              <a:solidFill>
                <a:srgbClr val="CD3333"/>
              </a:solidFill>
            </a:endParaRPr>
          </a:p>
          <a:p>
            <a:pPr indent="-369570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402000"/>
              </a:buClr>
              <a:buSzPct val="100000"/>
              <a:buChar char="●"/>
            </a:pPr>
            <a:r>
              <a:rPr i="1" lang="en-GB" sz="2400">
                <a:solidFill>
                  <a:srgbClr val="402000"/>
                </a:solidFill>
              </a:rPr>
              <a:t>Having worked out a new velocity, its position is simply its old position plus the new velocity.</a:t>
            </a:r>
            <a:endParaRPr i="1" sz="2400">
              <a:solidFill>
                <a:srgbClr val="402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 rotWithShape="1">
          <a:blip r:embed="rId3">
            <a:alphaModFix/>
          </a:blip>
          <a:srcRect b="0" l="724" r="0" t="0"/>
          <a:stretch/>
        </p:blipFill>
        <p:spPr>
          <a:xfrm>
            <a:off x="216775" y="152400"/>
            <a:ext cx="875972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7439350" y="88675"/>
            <a:ext cx="1143000" cy="104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 rotWithShape="1">
          <a:blip r:embed="rId3">
            <a:alphaModFix/>
          </a:blip>
          <a:srcRect b="0" l="862" r="0" t="1332"/>
          <a:stretch/>
        </p:blipFill>
        <p:spPr>
          <a:xfrm>
            <a:off x="226625" y="216775"/>
            <a:ext cx="8519051" cy="47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7350675" y="108400"/>
            <a:ext cx="827700" cy="104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578" y="625562"/>
            <a:ext cx="6892850" cy="389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2038" y="661263"/>
            <a:ext cx="673991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